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0" r:id="rId2"/>
    <p:sldId id="258" r:id="rId3"/>
    <p:sldId id="277" r:id="rId4"/>
    <p:sldId id="295" r:id="rId5"/>
    <p:sldId id="311" r:id="rId6"/>
    <p:sldId id="312" r:id="rId7"/>
    <p:sldId id="313" r:id="rId8"/>
    <p:sldId id="299" r:id="rId9"/>
    <p:sldId id="316" r:id="rId10"/>
    <p:sldId id="317" r:id="rId11"/>
    <p:sldId id="318" r:id="rId12"/>
    <p:sldId id="320" r:id="rId13"/>
    <p:sldId id="321" r:id="rId14"/>
    <p:sldId id="300" r:id="rId15"/>
    <p:sldId id="322" r:id="rId16"/>
    <p:sldId id="291" r:id="rId17"/>
    <p:sldId id="297" r:id="rId18"/>
    <p:sldId id="303" r:id="rId19"/>
    <p:sldId id="306" r:id="rId20"/>
    <p:sldId id="292" r:id="rId21"/>
    <p:sldId id="302" r:id="rId22"/>
    <p:sldId id="310" r:id="rId23"/>
    <p:sldId id="271" r:id="rId24"/>
  </p:sldIdLst>
  <p:sldSz cx="9144000" cy="6858000" type="screen4x3"/>
  <p:notesSz cx="6797675" cy="9926638"/>
  <p:embeddedFontLst>
    <p:embeddedFont>
      <p:font typeface="나눔스퀘어 Bold" panose="020B0600000101010101" pitchFamily="50" charset="-127"/>
      <p:bold r:id="rId27"/>
    </p:embeddedFont>
    <p:embeddedFont>
      <p:font typeface="나눔스퀘어 Light" panose="020B0600000101010101" pitchFamily="50" charset="-127"/>
      <p:regular r:id="rId28"/>
    </p:embeddedFont>
    <p:embeddedFont>
      <p:font typeface="나눔고딕" panose="020D0604000000000000" pitchFamily="50" charset="-127"/>
      <p:regular r:id="rId29"/>
      <p:bold r:id="rId30"/>
    </p:embeddedFont>
    <p:embeddedFont>
      <p:font typeface="나눔고딕 ExtraBold" panose="020D0904000000000000" pitchFamily="50" charset="-127"/>
      <p:bold r:id="rId31"/>
    </p:embeddedFont>
    <p:embeddedFont>
      <p:font typeface="나눔명조" panose="02020603020101020101" pitchFamily="18" charset="-127"/>
      <p:regular r:id="rId32"/>
      <p:bold r:id="rId33"/>
    </p:embeddedFont>
    <p:embeddedFont>
      <p:font typeface="나눔명조 ExtraBold" panose="02020603020101020101" pitchFamily="18" charset="-127"/>
      <p:bold r:id="rId34"/>
    </p:embeddedFont>
    <p:embeddedFont>
      <p:font typeface="나눔스퀘어" panose="020B0600000101010101" pitchFamily="50" charset="-127"/>
      <p:regular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_ac Light" panose="020B0600000101010101" pitchFamily="50" charset="-127"/>
      <p:regular r:id="rId37"/>
    </p:embeddedFont>
    <p:embeddedFont>
      <p:font typeface="나눔스퀘어라운드 Extra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조선일보명조" panose="02030304000000000000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0C6"/>
    <a:srgbClr val="3A7C90"/>
    <a:srgbClr val="366794"/>
    <a:srgbClr val="99CCFF"/>
    <a:srgbClr val="2D2D2D"/>
    <a:srgbClr val="373737"/>
    <a:srgbClr val="323232"/>
    <a:srgbClr val="282828"/>
    <a:srgbClr val="0082B0"/>
    <a:srgbClr val="007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5" autoAdjust="0"/>
    <p:restoredTop sz="86364" autoAdjust="0"/>
  </p:normalViewPr>
  <p:slideViewPr>
    <p:cSldViewPr>
      <p:cViewPr varScale="1">
        <p:scale>
          <a:sx n="56" d="100"/>
          <a:sy n="56" d="100"/>
        </p:scale>
        <p:origin x="43" y="643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A7C9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18C5-407C-9A1F-FDA80F818A54}"/>
              </c:ext>
            </c:extLst>
          </c:dPt>
          <c:dPt>
            <c:idx val="1"/>
            <c:bubble3D val="0"/>
            <c:spPr>
              <a:solidFill>
                <a:srgbClr val="00D0C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18C5-407C-9A1F-FDA80F818A54}"/>
              </c:ext>
            </c:extLst>
          </c:dPt>
          <c:dPt>
            <c:idx val="2"/>
            <c:bubble3D val="0"/>
            <c:spPr>
              <a:solidFill>
                <a:srgbClr val="1283B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18C5-407C-9A1F-FDA80F818A54}"/>
              </c:ext>
            </c:extLst>
          </c:dPt>
          <c:dPt>
            <c:idx val="3"/>
            <c:bubble3D val="0"/>
            <c:spPr>
              <a:solidFill>
                <a:srgbClr val="3A98E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18C5-407C-9A1F-FDA80F818A54}"/>
              </c:ext>
            </c:extLst>
          </c:dPt>
          <c:dPt>
            <c:idx val="4"/>
            <c:bubble3D val="0"/>
            <c:spPr>
              <a:solidFill>
                <a:srgbClr val="37688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18C5-407C-9A1F-FDA80F818A5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1848480-5DBD-4B7E-8F9F-AE8A14EAF050}" type="CATEGORYNAME">
                      <a:rPr lang="en-US" altLang="ko-KR" smtClean="0"/>
                      <a:pPr/>
                      <a:t>[범주 이름]</a:t>
                    </a:fld>
                    <a:endParaRPr lang="en-US" altLang="ko-KR"/>
                  </a:p>
                  <a:p>
                    <a:fld id="{3611EB52-12DB-4CCE-AC02-6791346B46FD}" type="PERCENTAGE">
                      <a:rPr lang="en-US" altLang="ko-KR" baseline="0" smtClean="0"/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8C5-407C-9A1F-FDA80F818A54}"/>
                </c:ext>
              </c:extLst>
            </c:dLbl>
            <c:dLbl>
              <c:idx val="1"/>
              <c:layout>
                <c:manualLayout>
                  <c:x val="5.9236524483491843E-2"/>
                  <c:y val="0.14281191932608858"/>
                </c:manualLayout>
              </c:layout>
              <c:tx>
                <c:rich>
                  <a:bodyPr/>
                  <a:lstStyle/>
                  <a:p>
                    <a:pPr>
                      <a:defRPr sz="120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defRPr>
                    </a:pPr>
                    <a:fld id="{DEAE98BF-6034-4A3B-86B7-A00E3215E295}" type="CATEGORYNAME">
                      <a:rPr lang="en-US" altLang="ko-KR" sz="1200"/>
                      <a:pPr>
                        <a:defRPr sz="12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defRPr>
                      </a:pPr>
                      <a:t>[범주 이름]</a:t>
                    </a:fld>
                    <a:r>
                      <a:rPr lang="en-US" altLang="ko-KR" sz="1200" baseline="0" dirty="0"/>
                      <a:t> </a:t>
                    </a:r>
                  </a:p>
                  <a:p>
                    <a:pPr>
                      <a:defRPr sz="120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defRPr>
                    </a:pPr>
                    <a:fld id="{134BB3B4-72F4-4D87-860C-4128818DBE18}" type="PERCENTAGE">
                      <a:rPr lang="en-US" altLang="ko-KR" sz="1200" baseline="0" smtClean="0"/>
                      <a:pPr>
                        <a:defRPr sz="12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8C5-407C-9A1F-FDA80F818A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Pass</c:v>
                </c:pt>
                <c:pt idx="1">
                  <c:v>Fail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1463</c:v>
                </c:pt>
                <c:pt idx="1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8C5-407C-9A1F-FDA80F818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0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5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70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30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99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00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69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13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30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1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1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0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16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53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04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34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0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5" y="0"/>
            <a:ext cx="9144000" cy="3429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6345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Bigdata Analytics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ko-KR" altLang="en-US" sz="16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조</a:t>
            </a:r>
            <a:endParaRPr lang="en-US" altLang="ko-KR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en-US" altLang="ko-KR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Modeling</a:t>
            </a:r>
            <a:br>
              <a:rPr lang="en-US" altLang="ko-KR" spc="-50" dirty="0"/>
            </a:br>
            <a:r>
              <a:rPr lang="ko-KR" altLang="en-US" b="0" spc="-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 모델링 결과 발표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973BC4E-1CE6-4978-9BD4-E1D46F0C7F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84" y="6029071"/>
            <a:ext cx="2599412" cy="5775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90622C-6273-4CC8-95AE-3E7D9F315454}"/>
              </a:ext>
            </a:extLst>
          </p:cNvPr>
          <p:cNvSpPr/>
          <p:nvPr/>
        </p:nvSpPr>
        <p:spPr>
          <a:xfrm>
            <a:off x="3362738" y="5094476"/>
            <a:ext cx="328262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546DD1E-F7FD-470F-BF10-DEA94815CD87}"/>
              </a:ext>
            </a:extLst>
          </p:cNvPr>
          <p:cNvGrpSpPr/>
          <p:nvPr/>
        </p:nvGrpSpPr>
        <p:grpSpPr>
          <a:xfrm>
            <a:off x="6315522" y="3068961"/>
            <a:ext cx="3024336" cy="965119"/>
            <a:chOff x="5133190" y="2634280"/>
            <a:chExt cx="3456384" cy="10259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C9E78B-B422-4C4E-A35D-4376AFF852F1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392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24</a:t>
              </a:r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개의 </a:t>
              </a:r>
              <a:r>
                <a:rPr lang="en-US" altLang="ko-KR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Feature </a:t>
              </a:r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제거</a:t>
              </a:r>
              <a:endPara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E52F8F-38BD-41D0-BEBF-F3DDF047A2D2}"/>
                </a:ext>
              </a:extLst>
            </p:cNvPr>
            <p:cNvSpPr/>
            <p:nvPr/>
          </p:nvSpPr>
          <p:spPr>
            <a:xfrm>
              <a:off x="5133190" y="3007510"/>
              <a:ext cx="3282619" cy="652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pc="-3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결측치가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50%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가 넘어가는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Feature 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제거</a:t>
              </a:r>
              <a:endPara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F69AB09-9E04-49A7-A606-52354DEF23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79547" y="2057030"/>
            <a:ext cx="5777870" cy="27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5531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90622C-6273-4CC8-95AE-3E7D9F315454}"/>
              </a:ext>
            </a:extLst>
          </p:cNvPr>
          <p:cNvSpPr/>
          <p:nvPr/>
        </p:nvSpPr>
        <p:spPr>
          <a:xfrm>
            <a:off x="3362738" y="5094476"/>
            <a:ext cx="328262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Picture 2" descr="OblZ71awKmgAAAAASUVORK5CYII= (2022×1243)">
            <a:extLst>
              <a:ext uri="{FF2B5EF4-FFF2-40B4-BE49-F238E27FC236}">
                <a16:creationId xmlns:a16="http://schemas.microsoft.com/office/drawing/2014/main" id="{BD9D30B2-4DC0-4672-9654-264BA937F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58766"/>
            <a:ext cx="8640960" cy="53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15D4AA-B85F-4311-92FD-D1E3B46306B3}"/>
              </a:ext>
            </a:extLst>
          </p:cNvPr>
          <p:cNvSpPr/>
          <p:nvPr/>
        </p:nvSpPr>
        <p:spPr>
          <a:xfrm>
            <a:off x="30378" y="3102743"/>
            <a:ext cx="9143999" cy="2160240"/>
          </a:xfrm>
          <a:prstGeom prst="rect">
            <a:avLst/>
          </a:prstGeom>
          <a:solidFill>
            <a:srgbClr val="1C1C1C">
              <a:alpha val="80000"/>
            </a:srgb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제거를 위한 데이터 시각화</a:t>
            </a:r>
            <a:endParaRPr lang="en-US" altLang="ko-KR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Outlier</a:t>
            </a:r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15%</a:t>
            </a:r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넘는 </a:t>
            </a:r>
            <a:r>
              <a:rPr lang="en-US" altLang="ko-KR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제거</a:t>
            </a:r>
            <a:endParaRPr lang="en-US" altLang="ko-KR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179D7F-A8F6-4C6B-A0AB-B718DF89F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7" y="1191523"/>
            <a:ext cx="2498642" cy="1608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72A1E5-5897-4EC1-865C-EDB58EA2E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631" y="1162537"/>
            <a:ext cx="4241487" cy="16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1514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xs9If5nVtQsQLHzkEYWyusqD8pDu6LmochZALUV1SpyHlQ3VE95UB4CRc4CqK2oVpHzkFbdAGANsP0iIiIiIiIiIiIiIiIiIiK5p1PQi4iIiIiIiIiIiIiIiIiIJEAT8CIiIiIiIiIiIiIiIiIiIgnQBLyIiIiIiIiIiIiIiIiIiEgCNAEvIiIiIiIiIiIiIiIiIiKSAE3Ai4iIiIiIiIiIiIiIiIiIJEAT8CIiIiIiIiIiIiIiIiIiIgnQBLyIiIiIiIiIiIiIiIiIiEgCNAEvIiIiIiIiIiIiIiIiIiKSgP8PaoDc2LAC7rMAAAAASUVORK5CYII= (2016×1243)">
            <a:extLst>
              <a:ext uri="{FF2B5EF4-FFF2-40B4-BE49-F238E27FC236}">
                <a16:creationId xmlns:a16="http://schemas.microsoft.com/office/drawing/2014/main" id="{2718491C-F6CA-4FF7-886D-DC7C3B18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63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</a:t>
            </a:r>
            <a:endParaRPr lang="ko-KR" altLang="en-US" sz="2000" b="0" spc="-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90622C-6273-4CC8-95AE-3E7D9F315454}"/>
              </a:ext>
            </a:extLst>
          </p:cNvPr>
          <p:cNvSpPr/>
          <p:nvPr/>
        </p:nvSpPr>
        <p:spPr>
          <a:xfrm>
            <a:off x="3362738" y="5094476"/>
            <a:ext cx="328262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546DD1E-F7FD-470F-BF10-DEA94815CD87}"/>
              </a:ext>
            </a:extLst>
          </p:cNvPr>
          <p:cNvGrpSpPr/>
          <p:nvPr/>
        </p:nvGrpSpPr>
        <p:grpSpPr>
          <a:xfrm>
            <a:off x="6315522" y="3068962"/>
            <a:ext cx="3024336" cy="688120"/>
            <a:chOff x="5133190" y="2634280"/>
            <a:chExt cx="3456384" cy="7314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C9E78B-B422-4C4E-A35D-4376AFF852F1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392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이부분은 </a:t>
              </a:r>
              <a:r>
                <a:rPr lang="ko-KR" altLang="en-US" b="1" kern="0" spc="-30" dirty="0" err="1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뭐라해야할지</a:t>
              </a:r>
              <a:endPara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E52F8F-38BD-41D0-BEBF-F3DDF047A2D2}"/>
                </a:ext>
              </a:extLst>
            </p:cNvPr>
            <p:cNvSpPr/>
            <p:nvPr/>
          </p:nvSpPr>
          <p:spPr>
            <a:xfrm>
              <a:off x="5133190" y="3007510"/>
              <a:ext cx="3282619" cy="358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잘 모르겠습니다 </a:t>
              </a:r>
              <a:r>
                <a:rPr lang="ko-KR" altLang="en-US" sz="1200" spc="-3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ㅜㅜ</a:t>
              </a:r>
              <a:endPara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21455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cgK28kcJ+hfAAAAAElFTkSuQmCC (2011×1243)">
            <a:extLst>
              <a:ext uri="{FF2B5EF4-FFF2-40B4-BE49-F238E27FC236}">
                <a16:creationId xmlns:a16="http://schemas.microsoft.com/office/drawing/2014/main" id="{D3FF7F7D-1199-4512-B438-96998B5B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250"/>
            <a:ext cx="9144000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FAIL</a:t>
            </a:r>
            <a:endParaRPr lang="ko-KR" altLang="en-US" sz="2000" b="0" spc="-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90622C-6273-4CC8-95AE-3E7D9F315454}"/>
              </a:ext>
            </a:extLst>
          </p:cNvPr>
          <p:cNvSpPr/>
          <p:nvPr/>
        </p:nvSpPr>
        <p:spPr>
          <a:xfrm>
            <a:off x="3362738" y="5094476"/>
            <a:ext cx="328262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A03A05-BAC3-4BE7-A70E-FA10A31B6265}"/>
              </a:ext>
            </a:extLst>
          </p:cNvPr>
          <p:cNvGrpSpPr/>
          <p:nvPr/>
        </p:nvGrpSpPr>
        <p:grpSpPr>
          <a:xfrm>
            <a:off x="6315522" y="3068962"/>
            <a:ext cx="3024336" cy="688120"/>
            <a:chOff x="5133190" y="2634280"/>
            <a:chExt cx="3456384" cy="7314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7D20C9-21E6-4977-B356-1A009FABB951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392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이부분은 </a:t>
              </a:r>
              <a:r>
                <a:rPr lang="ko-KR" altLang="en-US" b="1" kern="0" spc="-30" dirty="0" err="1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뭐라해야할지</a:t>
              </a:r>
              <a:endPara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B37F5F-D4AC-482E-985C-097652519B22}"/>
                </a:ext>
              </a:extLst>
            </p:cNvPr>
            <p:cNvSpPr/>
            <p:nvPr/>
          </p:nvSpPr>
          <p:spPr>
            <a:xfrm>
              <a:off x="5133190" y="3007510"/>
              <a:ext cx="3282619" cy="358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잘 모르겠습니다 </a:t>
              </a:r>
              <a:r>
                <a:rPr lang="ko-KR" altLang="en-US" sz="1200" spc="-3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ㅜㅜ</a:t>
              </a:r>
              <a:endPara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729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FE81B2-728D-4F75-BFDC-75A8BF92A0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987824" y="3538395"/>
            <a:ext cx="5634395" cy="23831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83185" y="1353371"/>
            <a:ext cx="4521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아래 </a:t>
            </a:r>
            <a:r>
              <a:rPr lang="en-US" altLang="ko-KR" sz="12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2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개의 알고리즘 중 </a:t>
            </a:r>
            <a:r>
              <a:rPr lang="ko-KR" altLang="en-US" sz="1200" b="1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성능</a:t>
            </a:r>
            <a:r>
              <a:rPr lang="ko-KR" altLang="en-US" sz="12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좋은 것을 사용</a:t>
            </a:r>
            <a:endParaRPr lang="en-US" altLang="ko-KR" sz="12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스케일링</a:t>
            </a:r>
            <a:endParaRPr lang="en-US" altLang="ko-KR" b="1" kern="0" spc="-3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6" y="1539117"/>
            <a:ext cx="4810319" cy="116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MinMax</a:t>
            </a:r>
            <a: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Scaler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Standard Scaler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Robust Scaler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Normalizer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0225" y="2938096"/>
            <a:ext cx="37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Recursive Feature Elimination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417091" y="3294708"/>
            <a:ext cx="6413758" cy="700961"/>
          </a:xfrm>
          <a:prstGeom prst="rect">
            <a:avLst/>
          </a:prstGeom>
          <a:solidFill>
            <a:srgbClr val="1C1C1C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스케일링을 하며 반복적으로 중요도가 낮은 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Feature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제거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결과 </a:t>
            </a:r>
            <a:r>
              <a:rPr lang="en-US" altLang="ko-KR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300</a:t>
            </a:r>
            <a:r>
              <a:rPr lang="ko-KR" altLang="en-US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Feature Data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스케일링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2040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474F5B-405D-4B75-9542-CF06064F3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44" y="1786694"/>
            <a:ext cx="4524375" cy="1000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30225" y="2938096"/>
            <a:ext cx="37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SMOTE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417091" y="3294708"/>
            <a:ext cx="6413758" cy="377796"/>
          </a:xfrm>
          <a:prstGeom prst="rect">
            <a:avLst/>
          </a:prstGeom>
          <a:solidFill>
            <a:srgbClr val="1C1C1C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SMOTE </a:t>
            </a:r>
            <a:r>
              <a:rPr lang="ko-KR" altLang="en-US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관련 내용 </a:t>
            </a:r>
            <a:r>
              <a:rPr lang="en-US" altLang="ko-KR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+ </a:t>
            </a:r>
            <a:r>
              <a:rPr lang="ko-KR" altLang="en-US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 이유</a:t>
            </a:r>
            <a:endParaRPr lang="en-US" altLang="ko-KR" sz="1400" spc="-30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마무리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671FF6D-4CE9-4E8C-9CE4-F3655CCF1731}"/>
              </a:ext>
            </a:extLst>
          </p:cNvPr>
          <p:cNvSpPr txBox="1"/>
          <p:nvPr/>
        </p:nvSpPr>
        <p:spPr>
          <a:xfrm>
            <a:off x="2330225" y="958189"/>
            <a:ext cx="37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오버 샘플링</a:t>
            </a:r>
            <a:endParaRPr lang="en-US" altLang="ko-KR" b="1" kern="0" spc="-3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473E0-2245-46B4-841B-66384B0C20AF}"/>
              </a:ext>
            </a:extLst>
          </p:cNvPr>
          <p:cNvSpPr/>
          <p:nvPr/>
        </p:nvSpPr>
        <p:spPr>
          <a:xfrm>
            <a:off x="2417091" y="1314801"/>
            <a:ext cx="6413758" cy="377796"/>
          </a:xfrm>
          <a:prstGeom prst="rect">
            <a:avLst/>
          </a:prstGeom>
          <a:solidFill>
            <a:srgbClr val="1C1C1C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SMOTE </a:t>
            </a:r>
            <a:r>
              <a:rPr lang="ko-KR" altLang="en-US" sz="1400" spc="-3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알고리즘을 이용하여 오버 샘플링 진행</a:t>
            </a:r>
            <a:endParaRPr lang="en-US" altLang="ko-KR" sz="1400" spc="-30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18916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752124" y="1556792"/>
            <a:ext cx="163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150400" y="2276872"/>
            <a:ext cx="28432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 모델링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548CF1-64A0-475F-9552-79878B3F2179}"/>
              </a:ext>
            </a:extLst>
          </p:cNvPr>
          <p:cNvSpPr/>
          <p:nvPr/>
        </p:nvSpPr>
        <p:spPr>
          <a:xfrm>
            <a:off x="125760" y="6093296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Bigdata Analytics</a:t>
            </a:r>
          </a:p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INE5015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72976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40217" y="2072996"/>
            <a:ext cx="466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결측치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처리 방법 중 가장 범용적인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개의 방법 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범용적인 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 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7FB5394-6FEB-462B-995B-00B60DA84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241326"/>
              </p:ext>
            </p:extLst>
          </p:nvPr>
        </p:nvGraphicFramePr>
        <p:xfrm>
          <a:off x="424357" y="2652995"/>
          <a:ext cx="8298956" cy="26447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9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1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04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결측치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처리 방법</a:t>
                      </a: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처리 방법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장점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단점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Feature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제거</a:t>
                      </a: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존재하는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Feature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제거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매우 간단함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중요한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Feature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 삭제될 가능성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중앙값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평균값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결측치에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해당하는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Feature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중앙값이나 평균값으로 대체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가장 일반적임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이상치나 타 조건들에 영향을 받음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최빈값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대체</a:t>
                      </a: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결측치에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해당하는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Feature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최빈값으로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대체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빈도수가 높은 일반적인 값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가변수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형태에서는 효율 낮음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K-NN Algorithm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값을 가장 가까운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특성 유사도를 적용하여 대체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기존 방법들에 비해 높은 성능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주변 이웃의 수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를 적절히 조정해야 함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이상치에 민감함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연쇄 방정식을 통한 다중 대체 방법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 치를 여러 번 대체하면서 다양한 변수에 적용 가능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고도화된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대체 수행 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성능 압박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65496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1652" y="938818"/>
            <a:ext cx="450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&lt;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생성적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적대 신경망을 이용한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결측치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추정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&gt;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334427" y="1387967"/>
            <a:ext cx="6718972" cy="2004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생성적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적대 신경망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(GAN)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성능을 개선해 나가는 방향으로 학습을 진행시켜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처리의 완성도를 높인다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조사한 논문에 의하면 잠재적인 가치가 있을 수 있는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위해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결측치를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60%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허용했음에도 불구하고 타 알고리즘에 비해 높은 성능을 보였다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분류모델들의 혼동행렬을 정리한 아래 표에서 보면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TPR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살짝 떨어지지만 다른 수치에서는 압도적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조사한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57ECCA8-A738-41F5-971D-5035A26A8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142" y="3647776"/>
            <a:ext cx="5001171" cy="18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3104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1652" y="938818"/>
            <a:ext cx="450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&lt; GAN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을 위한 데이터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전처리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계획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&gt;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334427" y="1387967"/>
            <a:ext cx="671897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NaN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 표기되어 있는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결측치를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초기값으로 대체한다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(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데이터의 속성값들을 특성에 맞는 분포로 모델링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난수를 발생시켜 초기값을 대체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(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처리 속도와 학습 수렴속도를 위하여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[-1, 1]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범위로 값의 정규화를 진행한다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Missing Data Estimation and GAN - 1</a:t>
            </a:r>
            <a:endParaRPr lang="ko-KR" altLang="en-US" sz="2000" b="0" spc="-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2F4711C-A041-4680-A566-2708B713D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52" y="2843146"/>
            <a:ext cx="3773499" cy="200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47573D-C609-43AC-BB34-9E94EFF0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4026787"/>
            <a:ext cx="123825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BFF65-F34A-4242-A38D-B4B5A0363C32}"/>
              </a:ext>
            </a:extLst>
          </p:cNvPr>
          <p:cNvSpPr txBox="1"/>
          <p:nvPr/>
        </p:nvSpPr>
        <p:spPr>
          <a:xfrm>
            <a:off x="2057955" y="4990930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식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1) </a:t>
            </a:r>
            <a:r>
              <a:rPr lang="en-US" altLang="ko-KR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는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Feature, j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는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Feature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의 속성 값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K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는 특정 벡터에서의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결측을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의미한다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F14B6-4CE0-4AAC-B07A-34584BC25360}"/>
              </a:ext>
            </a:extLst>
          </p:cNvPr>
          <p:cNvSpPr txBox="1"/>
          <p:nvPr/>
        </p:nvSpPr>
        <p:spPr>
          <a:xfrm>
            <a:off x="6795400" y="4990930"/>
            <a:ext cx="183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식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2) 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정규화 식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0443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191544" y="1310670"/>
            <a:ext cx="2376264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</a:t>
            </a:r>
            <a:r>
              <a:rPr lang="ko-KR" altLang="en-US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 분석 과정</a:t>
            </a:r>
            <a:endParaRPr lang="en-US" altLang="ko-KR" sz="1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ko-KR" altLang="en-US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 가공 과정</a:t>
            </a:r>
            <a:endParaRPr lang="en-US" altLang="ko-KR" sz="1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</a:t>
            </a:r>
            <a:r>
              <a:rPr lang="ko-KR" altLang="en-US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 가공 결과</a:t>
            </a:r>
            <a:endParaRPr lang="en-US" altLang="ko-KR" sz="1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95736" y="98072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 </a:t>
            </a:r>
            <a:r>
              <a:rPr lang="ko-KR" altLang="en-US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</a:t>
            </a:r>
            <a:endParaRPr lang="en-US" altLang="ko-KR" b="1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211816" y="2466373"/>
            <a:ext cx="3560018" cy="1419362"/>
            <a:chOff x="2312318" y="2101721"/>
            <a:chExt cx="2592288" cy="1419362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 </a:t>
              </a:r>
              <a:r>
                <a:rPr lang="ko-KR" altLang="en-US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모델링</a:t>
              </a:r>
              <a:endParaRPr lang="en-US" altLang="ko-KR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1078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</a:t>
              </a:r>
              <a:r>
                <a:rPr lang="en-US" altLang="ko-KR" sz="11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GridSearchCV</a:t>
              </a: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Feature Selection (RFE)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2-3  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데이터 모델링 과정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2-4   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하이퍼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파라미터 튜닝과 검증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872208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17F23FD-F667-458D-92AE-C6C111F5CB7F}"/>
              </a:ext>
            </a:extLst>
          </p:cNvPr>
          <p:cNvGrpSpPr/>
          <p:nvPr/>
        </p:nvGrpSpPr>
        <p:grpSpPr>
          <a:xfrm>
            <a:off x="2211816" y="4216232"/>
            <a:ext cx="3120646" cy="917747"/>
            <a:chOff x="2308126" y="3973929"/>
            <a:chExt cx="2595339" cy="9177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ABD12B-388B-4D8D-BF37-249C136CA76D}"/>
                </a:ext>
              </a:extLst>
            </p:cNvPr>
            <p:cNvSpPr txBox="1"/>
            <p:nvPr/>
          </p:nvSpPr>
          <p:spPr>
            <a:xfrm>
              <a:off x="2311177" y="3973929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  </a:t>
              </a:r>
              <a:r>
                <a:rPr lang="ko-KR" altLang="en-US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방안</a:t>
              </a:r>
              <a:endParaRPr lang="en-US" altLang="ko-KR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94EFB27-2D78-4155-B574-8A66C7B2A516}"/>
                </a:ext>
              </a:extLst>
            </p:cNvPr>
            <p:cNvSpPr/>
            <p:nvPr/>
          </p:nvSpPr>
          <p:spPr>
            <a:xfrm>
              <a:off x="2308126" y="4321135"/>
              <a:ext cx="2376264" cy="570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개선 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개선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개선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대충 이쯤 마무리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2FB63D0-5B5A-40D3-B049-C7359F5BEF79}"/>
              </a:ext>
            </a:extLst>
          </p:cNvPr>
          <p:cNvGrpSpPr/>
          <p:nvPr/>
        </p:nvGrpSpPr>
        <p:grpSpPr>
          <a:xfrm>
            <a:off x="125760" y="6093296"/>
            <a:ext cx="8892480" cy="369332"/>
            <a:chOff x="0" y="6088428"/>
            <a:chExt cx="9144000" cy="36933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2F54AFB-164A-4ED6-AEB1-400B6AF37FEC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7CFACC8-0A85-405E-96E7-E3A14B06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752124" y="1556792"/>
            <a:ext cx="163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384984" y="2276872"/>
            <a:ext cx="2374032" cy="1470025"/>
          </a:xfrm>
        </p:spPr>
        <p:txBody>
          <a:bodyPr>
            <a:normAutofit/>
          </a:bodyPr>
          <a:lstStyle/>
          <a:p>
            <a:r>
              <a:rPr lang="ko-KR" altLang="en-US" sz="3800" b="0" spc="-9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개선 방안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8801C9-ECB6-418D-BD65-5E4172832151}"/>
              </a:ext>
            </a:extLst>
          </p:cNvPr>
          <p:cNvSpPr/>
          <p:nvPr/>
        </p:nvSpPr>
        <p:spPr>
          <a:xfrm>
            <a:off x="125760" y="6093296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Bigdata Analytics</a:t>
            </a:r>
          </a:p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INE5015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32798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97228" y="2780096"/>
            <a:ext cx="5693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3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다른 전 처리 방법은 진행하지 않음</a:t>
            </a:r>
            <a:endParaRPr lang="en-US" altLang="ko-KR" sz="2000" spc="-3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2000" spc="-3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LightGBM</a:t>
            </a:r>
            <a:r>
              <a:rPr lang="ko-KR" altLang="en-US" sz="2000" spc="-3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사용 후 </a:t>
            </a:r>
            <a:r>
              <a:rPr lang="en-US" altLang="ko-KR" sz="2000" spc="-3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Cross Validation </a:t>
            </a:r>
            <a:r>
              <a:rPr lang="ko-KR" altLang="en-US" sz="2000" spc="-3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진행 </a:t>
            </a:r>
            <a:endParaRPr lang="en-US" altLang="ko-KR" sz="2000" spc="-3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1" y="938818"/>
            <a:ext cx="642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 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데이터 </a:t>
            </a:r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(Churn, Income, Bank, Weather </a:t>
            </a:r>
            <a:r>
              <a:rPr lang="en-US" altLang="ko-KR" b="1" kern="0" spc="-3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Aus</a:t>
            </a:r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</a:t>
            </a:r>
            <a:endParaRPr lang="en-US" altLang="ko-KR" b="1" kern="0" spc="-3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kern="0" spc="-3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5%, 15%, 20%, 25%, 30% 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사용 </a:t>
            </a:r>
            <a:endParaRPr lang="en-US" altLang="ko-KR" b="1" kern="0" spc="-3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불균형 데이터 </a:t>
            </a:r>
            <a: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- 1</a:t>
            </a:r>
            <a:endParaRPr lang="ko-KR" altLang="en-US" sz="2000" b="0" spc="-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12D93FF-E008-4D48-9BB3-9EEDA897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28" y="3602946"/>
            <a:ext cx="8149543" cy="12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2052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1B7012D-B922-41C1-B897-3AA269A59B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34594" y="1608448"/>
            <a:ext cx="3512418" cy="2717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C4FD37-6D3C-4271-9CE6-1F1BFBFA2D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973630" y="1651016"/>
            <a:ext cx="3512418" cy="26996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50449B-82E8-4262-9125-28FFB2EB44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34595" y="3638554"/>
            <a:ext cx="3512418" cy="22224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0302C8-7361-4011-9673-0FC2848FB4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973629" y="3638554"/>
            <a:ext cx="3512418" cy="2222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86337" y="938818"/>
            <a:ext cx="493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4 </a:t>
            </a:r>
            <a:r>
              <a:rPr lang="ko-KR" altLang="en-US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가지 데이터 </a:t>
            </a:r>
            <a:r>
              <a:rPr lang="en-US" altLang="ko-KR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(Churn, Income, Bank, Weather </a:t>
            </a:r>
            <a:r>
              <a:rPr lang="en-US" altLang="ko-KR" sz="1400" b="1" kern="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Aus</a:t>
            </a:r>
            <a:r>
              <a:rPr lang="en-US" altLang="ko-KR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를 사용</a:t>
            </a:r>
            <a:endParaRPr lang="en-US" altLang="ko-KR" sz="1400" b="1" kern="0" spc="-3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kern="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결측치</a:t>
            </a:r>
            <a:r>
              <a:rPr lang="ko-KR" altLang="en-US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5%, 15%, 20%, 25%, 30% </a:t>
            </a:r>
            <a:r>
              <a:rPr lang="ko-KR" altLang="en-US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데이터 사용 </a:t>
            </a:r>
            <a:endParaRPr lang="en-US" altLang="ko-KR" sz="14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불균형 데이터 </a:t>
            </a:r>
            <a: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2</a:t>
            </a:r>
            <a:endParaRPr lang="ko-KR" altLang="en-US" sz="2000" b="0" spc="-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CBB9A-28FD-4243-899F-A8F0B752E3DA}"/>
              </a:ext>
            </a:extLst>
          </p:cNvPr>
          <p:cNvSpPr/>
          <p:nvPr/>
        </p:nvSpPr>
        <p:spPr>
          <a:xfrm>
            <a:off x="0" y="3573016"/>
            <a:ext cx="9144000" cy="89885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대체 알고리즘과 모델 성능이 데이터에 따라 연관성이 나타나지 않음</a:t>
            </a:r>
            <a:endParaRPr lang="en-US" altLang="ko-KR" sz="2000" dirty="0">
              <a:solidFill>
                <a:srgbClr val="FFFF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데이터에 최적화된 </a:t>
            </a:r>
            <a:r>
              <a:rPr lang="ko-KR" altLang="en-US" sz="2000" dirty="0" err="1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결측치</a:t>
            </a:r>
            <a:r>
              <a:rPr lang="ko-KR" altLang="en-US" sz="2000" dirty="0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 대체 알고리즘의 필요성과 중요성</a:t>
            </a:r>
            <a:endParaRPr lang="ko-KR" altLang="en-US" sz="2000" dirty="0">
              <a:solidFill>
                <a:srgbClr val="FFFF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63074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10088" y="3429000"/>
            <a:ext cx="2351881" cy="73501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References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3C9036-FFDC-482D-BF01-D4DA2EB37B44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E0D0A9-A918-4BFA-B76C-AEDCFD1E5792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BDF7F7-9950-4EF7-9964-5FBC1602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11" name="제목 6">
            <a:extLst>
              <a:ext uri="{FF2B5EF4-FFF2-40B4-BE49-F238E27FC236}">
                <a16:creationId xmlns:a16="http://schemas.microsoft.com/office/drawing/2014/main" id="{DFFF1B14-C618-4013-9D47-EF83C33EB49E}"/>
              </a:ext>
            </a:extLst>
          </p:cNvPr>
          <p:cNvSpPr txBox="1">
            <a:spLocks/>
          </p:cNvSpPr>
          <p:nvPr/>
        </p:nvSpPr>
        <p:spPr>
          <a:xfrm>
            <a:off x="310088" y="4278164"/>
            <a:ext cx="676875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marL="171450" indent="-171450" algn="l">
              <a:buFontTx/>
              <a:buChar char="-"/>
            </a:pP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김희수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이현수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(2018) Fault Detect and Classification Framework for semiconductor Manufacturing Processes using Missing Data Estimation and Generative Adversary Network, Korean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Institute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of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Intelligent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Systems, 28(4), 393-400</a:t>
            </a:r>
          </a:p>
          <a:p>
            <a:pPr algn="l"/>
            <a:endParaRPr lang="en-US" altLang="ko-KR" sz="1200" b="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김성현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김동재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(2017) Imputation method for missing data based on clustering and measure of property.</a:t>
            </a:r>
          </a:p>
          <a:p>
            <a:pPr marL="171450" indent="-171450" algn="l">
              <a:buFontTx/>
              <a:buChar char="-"/>
            </a:pPr>
            <a:endParaRPr lang="en-US" altLang="ko-KR" sz="1200" b="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/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sz="1200" b="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임찬희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김동재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(2014) On the Use of Weighted k-Nearest Neighbor for Missing Value Imputation.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BC4FFE94-B3C1-46FA-BAB9-94C3D70B68D7}"/>
              </a:ext>
            </a:extLst>
          </p:cNvPr>
          <p:cNvSpPr txBox="1">
            <a:spLocks/>
          </p:cNvSpPr>
          <p:nvPr/>
        </p:nvSpPr>
        <p:spPr>
          <a:xfrm>
            <a:off x="2903909" y="1268759"/>
            <a:ext cx="3336181" cy="1311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감사합니다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752124" y="1556792"/>
            <a:ext cx="163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384984" y="2276872"/>
            <a:ext cx="2374032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 가공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6E914-EE2D-4EA8-8B4E-13EF432F74AD}"/>
              </a:ext>
            </a:extLst>
          </p:cNvPr>
          <p:cNvSpPr/>
          <p:nvPr/>
        </p:nvSpPr>
        <p:spPr>
          <a:xfrm>
            <a:off x="125760" y="6093296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Bigdata Analytics</a:t>
            </a:r>
          </a:p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INE5015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21622" y="1695731"/>
            <a:ext cx="176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anose="02030304000000000000" pitchFamily="18" charset="-127"/>
              </a:rPr>
              <a:t>SECOM DATA</a:t>
            </a:r>
          </a:p>
          <a:p>
            <a:pPr algn="ctr"/>
            <a:r>
              <a:rPr lang="en-US" altLang="ko-KR" sz="2000" kern="0" spc="-3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anose="02030304000000000000" pitchFamily="18" charset="-127"/>
              </a:rPr>
              <a:t>PASS / FAIL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4"/>
            <a:ext cx="2013992" cy="46624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2202C7F1-C029-45E7-B38A-A638BBD3C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23490"/>
              </p:ext>
            </p:extLst>
          </p:nvPr>
        </p:nvGraphicFramePr>
        <p:xfrm>
          <a:off x="1604798" y="2277832"/>
          <a:ext cx="3282620" cy="293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F68F03E-8767-448C-9689-D7CC31AF7185}"/>
              </a:ext>
            </a:extLst>
          </p:cNvPr>
          <p:cNvGrpSpPr/>
          <p:nvPr/>
        </p:nvGrpSpPr>
        <p:grpSpPr>
          <a:xfrm>
            <a:off x="5436096" y="2798827"/>
            <a:ext cx="3456384" cy="1260345"/>
            <a:chOff x="5133190" y="2634280"/>
            <a:chExt cx="3456384" cy="12603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628B95-1087-41AE-8805-AF5C459DD060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여기는 기존 발표 내용</a:t>
              </a:r>
              <a:endPara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90622C-6273-4CC8-95AE-3E7D9F315454}"/>
                </a:ext>
              </a:extLst>
            </p:cNvPr>
            <p:cNvSpPr/>
            <p:nvPr/>
          </p:nvSpPr>
          <p:spPr>
            <a:xfrm>
              <a:off x="5220072" y="3003612"/>
              <a:ext cx="3282620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590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개의 독립변수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이하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Feature),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1463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Pass Data,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104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Fail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9306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68F03E-8767-448C-9689-D7CC31AF7185}"/>
              </a:ext>
            </a:extLst>
          </p:cNvPr>
          <p:cNvGrpSpPr/>
          <p:nvPr/>
        </p:nvGrpSpPr>
        <p:grpSpPr>
          <a:xfrm>
            <a:off x="5868144" y="3121991"/>
            <a:ext cx="3456384" cy="983346"/>
            <a:chOff x="5133190" y="2634280"/>
            <a:chExt cx="3456384" cy="9833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628B95-1087-41AE-8805-AF5C459DD060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115</a:t>
              </a:r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개의 </a:t>
              </a:r>
              <a:r>
                <a:rPr lang="en-US" altLang="ko-KR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Feature </a:t>
              </a:r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제거</a:t>
              </a:r>
              <a:endPara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90622C-6273-4CC8-95AE-3E7D9F315454}"/>
                </a:ext>
              </a:extLst>
            </p:cNvPr>
            <p:cNvSpPr/>
            <p:nvPr/>
          </p:nvSpPr>
          <p:spPr>
            <a:xfrm>
              <a:off x="5220072" y="3003612"/>
              <a:ext cx="3282620" cy="614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분석에 있어 중요도가 떨어지는</a:t>
              </a:r>
              <a:endPara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표준편차가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인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Feature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를 제거</a:t>
              </a:r>
              <a:endPara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613EE50-51A4-43E3-A95A-3B9416CF6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551502"/>
            <a:ext cx="4295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04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90622C-6273-4CC8-95AE-3E7D9F315454}"/>
              </a:ext>
            </a:extLst>
          </p:cNvPr>
          <p:cNvSpPr/>
          <p:nvPr/>
        </p:nvSpPr>
        <p:spPr>
          <a:xfrm>
            <a:off x="3362738" y="5094476"/>
            <a:ext cx="328262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9EBD0E-DD44-4DDD-AE27-E00AD3A48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2003058"/>
            <a:ext cx="5166221" cy="2530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32438-D13D-4BA7-9E15-8481447B6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6" y="4745905"/>
            <a:ext cx="5166221" cy="36151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546DD1E-F7FD-470F-BF10-DEA94815CD87}"/>
              </a:ext>
            </a:extLst>
          </p:cNvPr>
          <p:cNvGrpSpPr/>
          <p:nvPr/>
        </p:nvGrpSpPr>
        <p:grpSpPr>
          <a:xfrm>
            <a:off x="6012160" y="3061408"/>
            <a:ext cx="2805712" cy="1185630"/>
            <a:chOff x="5133190" y="2634280"/>
            <a:chExt cx="3456384" cy="126034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C9E78B-B422-4C4E-A35D-4376AFF852F1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38</a:t>
              </a:r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개의 </a:t>
              </a:r>
              <a:r>
                <a:rPr lang="en-US" altLang="ko-KR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Feature </a:t>
              </a:r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제거</a:t>
              </a:r>
              <a:endPara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E52F8F-38BD-41D0-BEBF-F3DDF047A2D2}"/>
                </a:ext>
              </a:extLst>
            </p:cNvPr>
            <p:cNvSpPr/>
            <p:nvPr/>
          </p:nvSpPr>
          <p:spPr>
            <a:xfrm>
              <a:off x="5220072" y="3003612"/>
              <a:ext cx="3282620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분산에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에 가까운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표준편차가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0.005 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이하인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Feature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제거</a:t>
              </a:r>
              <a:endPara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93269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B9535C2-99C6-4A50-A18B-2DBC6F993B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680880" y="0"/>
            <a:ext cx="378223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57451B-B8B1-448F-9668-5747B83B1AFB}"/>
              </a:ext>
            </a:extLst>
          </p:cNvPr>
          <p:cNvSpPr/>
          <p:nvPr/>
        </p:nvSpPr>
        <p:spPr>
          <a:xfrm>
            <a:off x="0" y="2348880"/>
            <a:ext cx="9143999" cy="2160240"/>
          </a:xfrm>
          <a:prstGeom prst="rect">
            <a:avLst/>
          </a:prstGeom>
          <a:solidFill>
            <a:srgbClr val="1C1C1C">
              <a:alpha val="80000"/>
            </a:srgb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</a:t>
            </a:r>
            <a:r>
              <a:rPr lang="en-US" altLang="ko-KR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남아있는 </a:t>
            </a:r>
            <a:r>
              <a:rPr lang="en-US" altLang="ko-KR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</a:t>
            </a:r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lang="en-US" altLang="ko-KR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437</a:t>
            </a:r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</a:t>
            </a:r>
            <a:endParaRPr lang="en-US" altLang="ko-KR" dirty="0">
              <a:solidFill>
                <a:srgbClr val="FFFF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89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4D044E-11A1-491C-B397-F42557DD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85787" y="1983786"/>
            <a:ext cx="7972425" cy="27813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68F03E-8767-448C-9689-D7CC31AF7185}"/>
              </a:ext>
            </a:extLst>
          </p:cNvPr>
          <p:cNvGrpSpPr/>
          <p:nvPr/>
        </p:nvGrpSpPr>
        <p:grpSpPr>
          <a:xfrm>
            <a:off x="1947308" y="2850380"/>
            <a:ext cx="5249382" cy="1157240"/>
            <a:chOff x="5133190" y="2634280"/>
            <a:chExt cx="3456384" cy="11572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628B95-1087-41AE-8805-AF5C459DD060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Feature</a:t>
              </a:r>
              <a:r>
                <a:rPr lang="ko-KR" altLang="en-US" sz="2400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간 상관관계</a:t>
              </a:r>
              <a:endParaRPr lang="en-US" altLang="ko-KR" sz="24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90622C-6273-4CC8-95AE-3E7D9F315454}"/>
                </a:ext>
              </a:extLst>
            </p:cNvPr>
            <p:cNvSpPr/>
            <p:nvPr/>
          </p:nvSpPr>
          <p:spPr>
            <a:xfrm>
              <a:off x="5220072" y="3003612"/>
              <a:ext cx="3282620" cy="787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다중 공선성 해결을 위해</a:t>
              </a:r>
              <a:r>
                <a:rPr lang="en-US" altLang="ko-KR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상관관계가 높은 </a:t>
              </a:r>
              <a:r>
                <a:rPr lang="en-US" altLang="ko-KR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Feature </a:t>
              </a:r>
              <a:r>
                <a:rPr lang="ko-KR" altLang="en-US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제거</a:t>
              </a:r>
              <a:endPara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à"/>
              </a:pPr>
              <a:r>
                <a:rPr lang="ko-KR" altLang="en-US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이를 통해 회귀 분석의 신뢰도 상승</a:t>
              </a:r>
              <a:endPara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5220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5586A9-D40E-4852-A9D3-095C31AA13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42937" y="1042987"/>
            <a:ext cx="7858125" cy="4772025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57451B-B8B1-448F-9668-5747B83B1AFB}"/>
              </a:ext>
            </a:extLst>
          </p:cNvPr>
          <p:cNvSpPr/>
          <p:nvPr/>
        </p:nvSpPr>
        <p:spPr>
          <a:xfrm>
            <a:off x="0" y="2348880"/>
            <a:ext cx="9143999" cy="2160240"/>
          </a:xfrm>
          <a:prstGeom prst="rect">
            <a:avLst/>
          </a:prstGeom>
          <a:solidFill>
            <a:srgbClr val="1C1C1C">
              <a:alpha val="80000"/>
            </a:srgb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상관 관계가 높은 </a:t>
            </a:r>
            <a:r>
              <a:rPr lang="en-US" altLang="ko-KR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30</a:t>
            </a:r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</a:t>
            </a:r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확인</a:t>
            </a:r>
            <a:endParaRPr lang="en-US" altLang="ko-KR" dirty="0">
              <a:solidFill>
                <a:srgbClr val="FFFF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30742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5684</TotalTime>
  <Words>826</Words>
  <Application>Microsoft Office PowerPoint</Application>
  <PresentationFormat>화면 슬라이드 쇼(4:3)</PresentationFormat>
  <Paragraphs>212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8" baseType="lpstr">
      <vt:lpstr>나눔스퀘어라운드 ExtraBold</vt:lpstr>
      <vt:lpstr>맑은 고딕</vt:lpstr>
      <vt:lpstr>나눔명조 ExtraBold</vt:lpstr>
      <vt:lpstr>나눔스퀘어_ac Light</vt:lpstr>
      <vt:lpstr>나눔스퀘어</vt:lpstr>
      <vt:lpstr>나눔고딕 ExtraBold</vt:lpstr>
      <vt:lpstr>나눔스퀘어 ExtraBold</vt:lpstr>
      <vt:lpstr>조선일보명조</vt:lpstr>
      <vt:lpstr>나눔명조</vt:lpstr>
      <vt:lpstr>Arial</vt:lpstr>
      <vt:lpstr>나눔고딕</vt:lpstr>
      <vt:lpstr>나눔스퀘어 Bold</vt:lpstr>
      <vt:lpstr>Wingdings</vt:lpstr>
      <vt:lpstr>나눔스퀘어 Light</vt:lpstr>
      <vt:lpstr>Office 테마</vt:lpstr>
      <vt:lpstr>Data Modeling 데이터 모델링 결과 발표</vt:lpstr>
      <vt:lpstr>Contents</vt:lpstr>
      <vt:lpstr>데이터 가공 </vt:lpstr>
      <vt:lpstr>데이터 분석</vt:lpstr>
      <vt:lpstr>데이터 가공</vt:lpstr>
      <vt:lpstr>데이터 가공</vt:lpstr>
      <vt:lpstr>PowerPoint 프레젠테이션</vt:lpstr>
      <vt:lpstr>PowerPoint 프레젠테이션</vt:lpstr>
      <vt:lpstr>PowerPoint 프레젠테이션</vt:lpstr>
      <vt:lpstr>데이터 가공</vt:lpstr>
      <vt:lpstr>PowerPoint 프레젠테이션</vt:lpstr>
      <vt:lpstr>PASS</vt:lpstr>
      <vt:lpstr>FAIL</vt:lpstr>
      <vt:lpstr>데이터 가공 스케일링</vt:lpstr>
      <vt:lpstr>데이터 가공 마무리</vt:lpstr>
      <vt:lpstr>데이터 모델링</vt:lpstr>
      <vt:lpstr>범용적인  결측치 처리  알고리즘</vt:lpstr>
      <vt:lpstr>추가 조사한 결측치 처리 알고리즘</vt:lpstr>
      <vt:lpstr>Missing Data Estimation and GAN - 1</vt:lpstr>
      <vt:lpstr>개선 방안 </vt:lpstr>
      <vt:lpstr>불균형 데이터 - 1</vt:lpstr>
      <vt:lpstr>불균형 데이터 – 2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최준희</cp:lastModifiedBy>
  <cp:revision>52</cp:revision>
  <dcterms:created xsi:type="dcterms:W3CDTF">2011-08-23T09:45:48Z</dcterms:created>
  <dcterms:modified xsi:type="dcterms:W3CDTF">2021-05-17T16:28:29Z</dcterms:modified>
</cp:coreProperties>
</file>